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sldIdLst>
    <p:sldId id="256" r:id="rId2"/>
    <p:sldId id="260" r:id="rId3"/>
    <p:sldId id="266" r:id="rId4"/>
    <p:sldId id="267" r:id="rId5"/>
    <p:sldId id="258" r:id="rId6"/>
    <p:sldId id="259" r:id="rId7"/>
    <p:sldId id="268" r:id="rId8"/>
    <p:sldId id="263" r:id="rId9"/>
    <p:sldId id="269" r:id="rId10"/>
    <p:sldId id="271" r:id="rId11"/>
    <p:sldId id="273" r:id="rId12"/>
    <p:sldId id="261" r:id="rId13"/>
    <p:sldId id="262" r:id="rId14"/>
    <p:sldId id="264" r:id="rId15"/>
    <p:sldId id="265" r:id="rId16"/>
    <p:sldId id="275" r:id="rId17"/>
    <p:sldId id="27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8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4382D9-488E-484A-ABE6-5C149CEBDA11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4C856-56D9-4A28-93BA-27B43C84D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573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80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343841"/>
            <a:ext cx="5488322" cy="411567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1581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60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343841"/>
            <a:ext cx="5488322" cy="411567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528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400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1300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08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343841"/>
            <a:ext cx="5488322" cy="411567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 b="1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8009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08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343841"/>
            <a:ext cx="5488322" cy="411567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1444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18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343841"/>
            <a:ext cx="5488322" cy="411567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 b="1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4371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81284B-12DF-4321-BCD1-8E5EF9FA63F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7EF6F53-5F30-4DEA-8205-C63353D67A7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C81284B-12DF-4321-BCD1-8E5EF9FA63F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dirty="0" smtClean="0"/>
              <a:t>ГИА-9 </a:t>
            </a:r>
          </a:p>
          <a:p>
            <a:pPr marL="0" indent="0" algn="ctr">
              <a:buNone/>
            </a:pPr>
            <a:r>
              <a:rPr lang="ru-RU" sz="8000" dirty="0" smtClean="0"/>
              <a:t>2017 год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145706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  <a:t>чем разрешено пользоваться</a:t>
            </a:r>
            <a:r>
              <a:rPr lang="ru-RU" sz="2800" dirty="0">
                <a:ea typeface="Calibri"/>
                <a:cs typeface="Times New Roman"/>
              </a:rPr>
              <a:t/>
            </a:r>
            <a:br>
              <a:rPr lang="ru-RU" sz="2800" dirty="0">
                <a:ea typeface="Calibri"/>
                <a:cs typeface="Times New Roman"/>
              </a:rPr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5220776"/>
              </p:ext>
            </p:extLst>
          </p:nvPr>
        </p:nvGraphicFramePr>
        <p:xfrm>
          <a:off x="107504" y="836712"/>
          <a:ext cx="8856984" cy="4701826"/>
        </p:xfrm>
        <a:graphic>
          <a:graphicData uri="http://schemas.openxmlformats.org/drawingml/2006/table">
            <a:tbl>
              <a:tblPr firstRow="1" firstCol="1" bandRow="1"/>
              <a:tblGrid>
                <a:gridCol w="2232248"/>
                <a:gridCol w="6624736"/>
              </a:tblGrid>
              <a:tr h="2232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химия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Периодическая система химических элементов </a:t>
                      </a:r>
                      <a:r>
                        <a:rPr lang="ru-RU" sz="240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Д.И.Менделеева</a:t>
                      </a:r>
                      <a:r>
                        <a:rPr lang="ru-RU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Таблица растворимости солей, </a:t>
                      </a:r>
                      <a:r>
                        <a:rPr lang="ru-RU" sz="2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кислот </a:t>
                      </a:r>
                      <a:r>
                        <a:rPr lang="ru-RU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 оснований в воде; Электрохимический ряд напряжений металлов;  Непрограммируемый калькулятор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65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информатика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программное обеспечение  (готовит ППЭ)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литература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Полные тексты художественных произведений; Сборники лирики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3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математика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таблицы квадратов, формулы (выдает ППЭ),  линейка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310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Arial" pitchFamily="34" charset="0"/>
                <a:ea typeface="Times New Roman"/>
                <a:cs typeface="Arial" pitchFamily="34" charset="0"/>
              </a:rPr>
              <a:t>чем разрешено пользоваться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7046602"/>
              </p:ext>
            </p:extLst>
          </p:nvPr>
        </p:nvGraphicFramePr>
        <p:xfrm>
          <a:off x="457200" y="836712"/>
          <a:ext cx="8229600" cy="5544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4600"/>
                <a:gridCol w="5915000"/>
              </a:tblGrid>
              <a:tr h="13761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география</a:t>
                      </a:r>
                      <a:endParaRPr lang="ru-RU" sz="2400" b="0" i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Линейка; Географический атлас для 7, 8, и 9 класса 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Непрограммируемый 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калькулятор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04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Иностранный язык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оборудование (готовит ППЭ)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62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физика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оборудование для лабораторной работы (готовит ППЭ), 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непрограммируемый калькулятор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44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русский язык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средства воспроизведения аудиозаписи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орфографический словарь (ППЭ)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04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биология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Линейка; 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Непрограммируемый 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калькулятор</a:t>
                      </a:r>
                      <a:endParaRPr lang="ru-RU" sz="2400" b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859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b="1" dirty="0"/>
              <a:t>Проект расписания ГИА-9         2017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3793007"/>
              </p:ext>
            </p:extLst>
          </p:nvPr>
        </p:nvGraphicFramePr>
        <p:xfrm>
          <a:off x="323528" y="1052734"/>
          <a:ext cx="8064896" cy="55099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0083"/>
                <a:gridCol w="5524813"/>
              </a:tblGrid>
              <a:tr h="447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Дата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ОГЭ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78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Основной этап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78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 мая (</a:t>
                      </a:r>
                      <a:r>
                        <a:rPr lang="ru-RU" sz="28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пт</a:t>
                      </a: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иностранные языки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78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 мая (</a:t>
                      </a:r>
                      <a:r>
                        <a:rPr lang="ru-RU" sz="28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сб</a:t>
                      </a: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иностранные языки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27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 мая (</a:t>
                      </a:r>
                      <a:r>
                        <a:rPr lang="ru-RU" sz="28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вт</a:t>
                      </a: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русский язык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78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июня (</a:t>
                      </a:r>
                      <a:r>
                        <a:rPr lang="ru-RU" sz="28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чт</a:t>
                      </a: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литература, история, биология, физика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19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июня 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ru-RU" sz="2800" b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сб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физика, информатика и ИКТ</a:t>
                      </a:r>
                      <a:endParaRPr lang="ru-RU" sz="28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87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июня (</a:t>
                      </a:r>
                      <a:r>
                        <a:rPr lang="ru-RU" sz="28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вт</a:t>
                      </a: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математика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57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июня 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ru-RU" sz="2800" b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чт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информатика и ИКТ, обществознание, химия, география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892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b="1" dirty="0"/>
              <a:t>Проект расписания ГИА-9         2017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4830028"/>
              </p:ext>
            </p:extLst>
          </p:nvPr>
        </p:nvGraphicFramePr>
        <p:xfrm>
          <a:off x="683568" y="980727"/>
          <a:ext cx="7416824" cy="54296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35969"/>
                <a:gridCol w="5080855"/>
              </a:tblGrid>
              <a:tr h="440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Дата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ОГЭ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12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Основной этап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869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 июня (</a:t>
                      </a:r>
                      <a:r>
                        <a:rPr lang="ru-RU" sz="28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пн</a:t>
                      </a: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резерв: литература, история, 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биология, информатика и ИКТ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7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 июня (вт)</a:t>
                      </a:r>
                      <a:endParaRPr lang="ru-RU" sz="2800" b="1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резерв: русский язык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12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 июня (ср)</a:t>
                      </a:r>
                      <a:endParaRPr lang="ru-RU" sz="2800" b="1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резерв: иностранные языки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12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 июня (чт)</a:t>
                      </a:r>
                      <a:endParaRPr lang="ru-RU" sz="2800" b="1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резерв: математика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8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 июня (пт)</a:t>
                      </a:r>
                      <a:endParaRPr lang="ru-RU" sz="2800" b="1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резерв: 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обществознание</a:t>
                      </a: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химия, 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география, физика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8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 </a:t>
                      </a: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июня (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ср)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29 июня (</a:t>
                      </a:r>
                      <a:r>
                        <a:rPr lang="ru-RU" sz="2800" b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чт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резерв: по всем предметам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849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50825" y="522288"/>
            <a:ext cx="8229600" cy="6335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61950" algn="ctr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SzPct val="8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600" b="1" u="sng" dirty="0">
                <a:solidFill>
                  <a:srgbClr val="FF3300"/>
                </a:solidFill>
                <a:latin typeface="Arial" panose="020B0604020202020204" pitchFamily="34" charset="0"/>
              </a:rPr>
              <a:t>ЗАПРЕЩЕНО</a:t>
            </a:r>
          </a:p>
          <a:p>
            <a:pPr marL="361950" algn="just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600" b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ru-RU" sz="3200" b="1" dirty="0">
                <a:solidFill>
                  <a:srgbClr val="008080"/>
                </a:solidFill>
                <a:latin typeface="Arial" panose="020B0604020202020204" pitchFamily="34" charset="0"/>
              </a:rPr>
              <a:t>обучающимся –</a:t>
            </a:r>
            <a:r>
              <a:rPr lang="ru-RU" sz="3200" b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ru-RU" sz="3200" b="1" dirty="0">
                <a:latin typeface="Arial" panose="020B0604020202020204" pitchFamily="34" charset="0"/>
              </a:rPr>
              <a:t>иметь при себе средства связи, электронно-вычислительную технику, фото, аудио и видеоаппаратуру, справочные материалы, письменные заметки и иные средства хранения и передачи информации</a:t>
            </a:r>
          </a:p>
          <a:p>
            <a:pPr marL="361950" algn="just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b="1" dirty="0" smtClean="0">
                <a:latin typeface="Arial" panose="020B0604020202020204" pitchFamily="34" charset="0"/>
              </a:rPr>
              <a:t>- выносить из аудиторий и ППЭ экзаменационные материалы на бумажном или электронном носителях, фотографировать их </a:t>
            </a:r>
            <a:endParaRPr lang="ru-RU" sz="3200" b="1" dirty="0">
              <a:latin typeface="Arial" panose="020B0604020202020204" pitchFamily="34" charset="0"/>
            </a:endParaRPr>
          </a:p>
        </p:txBody>
      </p:sp>
      <p:sp>
        <p:nvSpPr>
          <p:cNvPr id="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BF594-244E-4EE8-9F45-E6B712D153B8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6943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232" y="332656"/>
            <a:ext cx="864096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Calibri" pitchFamily="34" charset="0"/>
                <a:cs typeface="Calibri" pitchFamily="34" charset="0"/>
              </a:rPr>
              <a:t>Изменены 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y</a:t>
            </a:r>
            <a:r>
              <a:rPr lang="ru-RU" sz="3600" dirty="0" err="1" smtClean="0">
                <a:latin typeface="Calibri" pitchFamily="34" charset="0"/>
                <a:cs typeface="Calibri" pitchFamily="34" charset="0"/>
              </a:rPr>
              <a:t>сл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o</a:t>
            </a:r>
            <a:r>
              <a:rPr lang="ru-RU" sz="3600" dirty="0" smtClean="0">
                <a:latin typeface="Calibri" pitchFamily="34" charset="0"/>
                <a:cs typeface="Calibri" pitchFamily="34" charset="0"/>
              </a:rPr>
              <a:t>вия п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epe</a:t>
            </a:r>
            <a:r>
              <a:rPr lang="ru-RU" sz="3600" dirty="0" err="1">
                <a:latin typeface="Calibri" pitchFamily="34" charset="0"/>
                <a:cs typeface="Calibri" pitchFamily="34" charset="0"/>
              </a:rPr>
              <a:t>сд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a</a:t>
            </a:r>
            <a:r>
              <a:rPr lang="ru-RU" sz="3600" dirty="0" err="1" smtClean="0">
                <a:latin typeface="Calibri" pitchFamily="34" charset="0"/>
                <a:cs typeface="Calibri" pitchFamily="34" charset="0"/>
              </a:rPr>
              <a:t>чи</a:t>
            </a:r>
            <a:r>
              <a:rPr lang="ru-RU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3600" dirty="0" err="1">
                <a:latin typeface="Calibri" pitchFamily="34" charset="0"/>
                <a:cs typeface="Calibri" pitchFamily="34" charset="0"/>
              </a:rPr>
              <a:t>экз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a</a:t>
            </a:r>
            <a:r>
              <a:rPr lang="ru-RU" sz="3600" dirty="0" smtClean="0">
                <a:latin typeface="Calibri" pitchFamily="34" charset="0"/>
                <a:cs typeface="Calibri" pitchFamily="34" charset="0"/>
              </a:rPr>
              <a:t>мен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o</a:t>
            </a:r>
            <a:r>
              <a:rPr lang="ru-RU" sz="3600" dirty="0" smtClean="0">
                <a:latin typeface="Calibri" pitchFamily="34" charset="0"/>
                <a:cs typeface="Calibri" pitchFamily="34" charset="0"/>
              </a:rPr>
              <a:t>в 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3600" dirty="0" smtClean="0">
                <a:latin typeface="Calibri" pitchFamily="34" charset="0"/>
                <a:cs typeface="Calibri" pitchFamily="34" charset="0"/>
              </a:rPr>
              <a:t>в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3600" dirty="0">
                <a:latin typeface="Calibri" pitchFamily="34" charset="0"/>
                <a:cs typeface="Calibri" pitchFamily="34" charset="0"/>
              </a:rPr>
              <a:t>д</a:t>
            </a:r>
            <a:r>
              <a:rPr lang="en-US" sz="3600" dirty="0">
                <a:latin typeface="Calibri" pitchFamily="34" charset="0"/>
                <a:cs typeface="Calibri" pitchFamily="34" charset="0"/>
              </a:rPr>
              <a:t>o</a:t>
            </a:r>
            <a:r>
              <a:rPr lang="ru-RU" sz="3600" dirty="0">
                <a:latin typeface="Calibri" pitchFamily="34" charset="0"/>
                <a:cs typeface="Calibri" pitchFamily="34" charset="0"/>
              </a:rPr>
              <a:t>п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o</a:t>
            </a:r>
            <a:r>
              <a:rPr lang="ru-RU" sz="3600" dirty="0" err="1" smtClean="0">
                <a:latin typeface="Calibri" pitchFamily="34" charset="0"/>
                <a:cs typeface="Calibri" pitchFamily="34" charset="0"/>
              </a:rPr>
              <a:t>лнительные</a:t>
            </a:r>
            <a:r>
              <a:rPr lang="ru-RU" sz="3600" dirty="0" smtClean="0">
                <a:latin typeface="Calibri" pitchFamily="34" charset="0"/>
                <a:cs typeface="Calibri" pitchFamily="34" charset="0"/>
              </a:rPr>
              <a:t>   с</a:t>
            </a:r>
            <a:r>
              <a:rPr lang="en-US" sz="3600" dirty="0" err="1">
                <a:latin typeface="Calibri" pitchFamily="34" charset="0"/>
                <a:cs typeface="Calibri" pitchFamily="34" charset="0"/>
              </a:rPr>
              <a:t>po</a:t>
            </a:r>
            <a:r>
              <a:rPr lang="ru-RU" sz="3600" dirty="0" err="1">
                <a:latin typeface="Calibri" pitchFamily="34" charset="0"/>
                <a:cs typeface="Calibri" pitchFamily="34" charset="0"/>
              </a:rPr>
              <a:t>ки</a:t>
            </a:r>
            <a:r>
              <a:rPr lang="ru-RU" sz="3600" dirty="0">
                <a:latin typeface="Calibri" pitchFamily="34" charset="0"/>
                <a:cs typeface="Calibri" pitchFamily="34" charset="0"/>
              </a:rPr>
              <a:t>. </a:t>
            </a:r>
            <a:endParaRPr lang="ru-RU" sz="3600" dirty="0" smtClean="0">
              <a:latin typeface="Calibri" pitchFamily="34" charset="0"/>
              <a:cs typeface="Calibri" pitchFamily="34" charset="0"/>
            </a:endParaRPr>
          </a:p>
          <a:p>
            <a:r>
              <a:rPr lang="ru-RU" sz="3600" dirty="0" smtClean="0">
                <a:latin typeface="Calibri" pitchFamily="34" charset="0"/>
                <a:cs typeface="Calibri" pitchFamily="34" charset="0"/>
              </a:rPr>
              <a:t>В </a:t>
            </a:r>
            <a:r>
              <a:rPr lang="ru-RU" sz="3600" dirty="0">
                <a:latin typeface="Calibri" pitchFamily="34" charset="0"/>
                <a:cs typeface="Calibri" pitchFamily="34" charset="0"/>
              </a:rPr>
              <a:t>2017 г</a:t>
            </a:r>
            <a:r>
              <a:rPr lang="en-US" sz="3600" dirty="0">
                <a:latin typeface="Calibri" pitchFamily="34" charset="0"/>
                <a:cs typeface="Calibri" pitchFamily="34" charset="0"/>
              </a:rPr>
              <a:t>o</a:t>
            </a:r>
            <a:r>
              <a:rPr lang="ru-RU" sz="3600" dirty="0">
                <a:latin typeface="Calibri" pitchFamily="34" charset="0"/>
                <a:cs typeface="Calibri" pitchFamily="34" charset="0"/>
              </a:rPr>
              <a:t>д</a:t>
            </a:r>
            <a:r>
              <a:rPr lang="en-US" sz="3600" dirty="0">
                <a:latin typeface="Calibri" pitchFamily="34" charset="0"/>
                <a:cs typeface="Calibri" pitchFamily="34" charset="0"/>
              </a:rPr>
              <a:t>y </a:t>
            </a:r>
            <a:r>
              <a:rPr lang="ru-RU" sz="3600" dirty="0" err="1" smtClean="0">
                <a:latin typeface="Calibri" pitchFamily="34" charset="0"/>
                <a:cs typeface="Calibri" pitchFamily="34" charset="0"/>
              </a:rPr>
              <a:t>вып</a:t>
            </a:r>
            <a:r>
              <a:rPr lang="en-US" sz="3600" dirty="0">
                <a:latin typeface="Calibri" pitchFamily="34" charset="0"/>
                <a:cs typeface="Calibri" pitchFamily="34" charset="0"/>
              </a:rPr>
              <a:t>y</a:t>
            </a:r>
            <a:r>
              <a:rPr lang="ru-RU" sz="3600" dirty="0" err="1" smtClean="0">
                <a:latin typeface="Calibri" pitchFamily="34" charset="0"/>
                <a:cs typeface="Calibri" pitchFamily="34" charset="0"/>
              </a:rPr>
              <a:t>ск</a:t>
            </a:r>
            <a:r>
              <a:rPr lang="ru-RU" sz="3600" dirty="0" err="1">
                <a:latin typeface="Calibri" pitchFamily="34" charset="0"/>
                <a:cs typeface="Calibri" pitchFamily="34" charset="0"/>
              </a:rPr>
              <a:t>н</a:t>
            </a:r>
            <a:r>
              <a:rPr lang="ru-RU" sz="3600" dirty="0" err="1" smtClean="0">
                <a:latin typeface="Calibri" pitchFamily="34" charset="0"/>
                <a:cs typeface="Calibri" pitchFamily="34" charset="0"/>
              </a:rPr>
              <a:t>ики</a:t>
            </a:r>
            <a:r>
              <a:rPr lang="ru-RU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3600" dirty="0">
                <a:latin typeface="Calibri" pitchFamily="34" charset="0"/>
                <a:cs typeface="Calibri" pitchFamily="34" charset="0"/>
              </a:rPr>
              <a:t>9-х </a:t>
            </a:r>
            <a:r>
              <a:rPr lang="ru-RU" sz="3600" dirty="0" err="1">
                <a:latin typeface="Calibri" pitchFamily="34" charset="0"/>
                <a:cs typeface="Calibri" pitchFamily="34" charset="0"/>
              </a:rPr>
              <a:t>кл</a:t>
            </a:r>
            <a:r>
              <a:rPr lang="en-US" sz="3600" dirty="0">
                <a:latin typeface="Calibri" pitchFamily="34" charset="0"/>
                <a:cs typeface="Calibri" pitchFamily="34" charset="0"/>
              </a:rPr>
              <a:t>a</a:t>
            </a:r>
            <a:r>
              <a:rPr lang="ru-RU" sz="3600" dirty="0" err="1">
                <a:latin typeface="Calibri" pitchFamily="34" charset="0"/>
                <a:cs typeface="Calibri" pitchFamily="34" charset="0"/>
              </a:rPr>
              <a:t>сс</a:t>
            </a:r>
            <a:r>
              <a:rPr lang="en-US" sz="3600" dirty="0">
                <a:latin typeface="Calibri" pitchFamily="34" charset="0"/>
                <a:cs typeface="Calibri" pitchFamily="34" charset="0"/>
              </a:rPr>
              <a:t>o</a:t>
            </a:r>
            <a:r>
              <a:rPr lang="ru-RU" sz="3600" dirty="0">
                <a:latin typeface="Calibri" pitchFamily="34" charset="0"/>
                <a:cs typeface="Calibri" pitchFamily="34" charset="0"/>
              </a:rPr>
              <a:t>в </a:t>
            </a:r>
            <a:r>
              <a:rPr lang="ru-RU" sz="3600" dirty="0" err="1" smtClean="0">
                <a:latin typeface="Calibri" pitchFamily="34" charset="0"/>
                <a:cs typeface="Calibri" pitchFamily="34" charset="0"/>
              </a:rPr>
              <a:t>в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3600" dirty="0" err="1" smtClean="0">
                <a:latin typeface="Calibri" pitchFamily="34" charset="0"/>
                <a:cs typeface="Calibri" pitchFamily="34" charset="0"/>
              </a:rPr>
              <a:t>случ</a:t>
            </a:r>
            <a:r>
              <a:rPr lang="en-US" sz="3600" dirty="0">
                <a:latin typeface="Calibri" pitchFamily="34" charset="0"/>
                <a:cs typeface="Calibri" pitchFamily="34" charset="0"/>
              </a:rPr>
              <a:t>a</a:t>
            </a:r>
            <a:r>
              <a:rPr lang="ru-RU" sz="3600" dirty="0">
                <a:latin typeface="Calibri" pitchFamily="34" charset="0"/>
                <a:cs typeface="Calibri" pitchFamily="34" charset="0"/>
              </a:rPr>
              <a:t>е </a:t>
            </a:r>
            <a:r>
              <a:rPr lang="ru-RU" sz="3600" dirty="0" smtClean="0">
                <a:latin typeface="Calibri" pitchFamily="34" charset="0"/>
                <a:cs typeface="Calibri" pitchFamily="34" charset="0"/>
              </a:rPr>
              <a:t>получения на экзамене </a:t>
            </a:r>
            <a:r>
              <a:rPr lang="ru-RU" sz="3600" b="1" dirty="0" smtClean="0">
                <a:latin typeface="Calibri" pitchFamily="34" charset="0"/>
                <a:cs typeface="Calibri" pitchFamily="34" charset="0"/>
              </a:rPr>
              <a:t>неудовлетворительного </a:t>
            </a:r>
            <a:r>
              <a:rPr lang="ru-RU" sz="3600" dirty="0" smtClean="0">
                <a:latin typeface="Calibri" pitchFamily="34" charset="0"/>
                <a:cs typeface="Calibri" pitchFamily="34" charset="0"/>
              </a:rPr>
              <a:t>результата </a:t>
            </a:r>
            <a:r>
              <a:rPr lang="ru-RU" sz="3600" b="1" dirty="0" smtClean="0">
                <a:latin typeface="Calibri" pitchFamily="34" charset="0"/>
                <a:cs typeface="Calibri" pitchFamily="34" charset="0"/>
              </a:rPr>
              <a:t>имеют право пересдать </a:t>
            </a:r>
            <a:r>
              <a:rPr lang="ru-RU" sz="3600" dirty="0" smtClean="0">
                <a:latin typeface="Calibri" pitchFamily="34" charset="0"/>
                <a:cs typeface="Calibri" pitchFamily="34" charset="0"/>
              </a:rPr>
              <a:t>не только экзамены по обязательным предметам, но и предметы по  выбору, но </a:t>
            </a:r>
            <a:r>
              <a:rPr lang="ru-RU" sz="3600" b="1" u="sng" dirty="0" smtClean="0">
                <a:latin typeface="Calibri" pitchFamily="34" charset="0"/>
                <a:cs typeface="Calibri" pitchFamily="34" charset="0"/>
              </a:rPr>
              <a:t>не более, чем по двум сдаваемым предметам</a:t>
            </a:r>
            <a:endParaRPr lang="ru-RU" sz="3600" b="1" u="sng" dirty="0">
              <a:latin typeface="Calibri" pitchFamily="34" charset="0"/>
              <a:cs typeface="Calibri" pitchFamily="34" charset="0"/>
            </a:endParaRPr>
          </a:p>
          <a:p>
            <a:r>
              <a:rPr lang="ru-RU" sz="2400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7434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8080"/>
                </a:solidFill>
                <a:latin typeface="Arial" panose="020B0604020202020204" pitchFamily="34" charset="0"/>
              </a:rPr>
              <a:t>Не прошедшие ГИА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00628"/>
            <a:ext cx="8208912" cy="4992668"/>
          </a:xfrm>
        </p:spPr>
        <p:txBody>
          <a:bodyPr>
            <a:normAutofit fontScale="92500" lnSpcReduction="20000"/>
          </a:bodyPr>
          <a:lstStyle/>
          <a:p>
            <a:pPr marL="0" indent="0" fontAlgn="base">
              <a:spcBef>
                <a:spcPts val="600"/>
              </a:spcBef>
              <a:spcAft>
                <a:spcPct val="0"/>
              </a:spcAft>
              <a:buSzPct val="8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 dirty="0">
                <a:solidFill>
                  <a:srgbClr val="3333CC"/>
                </a:solidFill>
                <a:latin typeface="Arial" panose="020B0604020202020204" pitchFamily="34" charset="0"/>
              </a:rPr>
              <a:t>Обучающиеся:</a:t>
            </a:r>
          </a:p>
          <a:p>
            <a:pPr marL="446088" lvl="1" indent="0" fontAlgn="base">
              <a:spcAft>
                <a:spcPct val="0"/>
              </a:spcAft>
              <a:buClr>
                <a:srgbClr val="000000"/>
              </a:buClr>
              <a:buFont typeface="Tahoma" panose="020B0604030504040204" pitchFamily="34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</a:rPr>
              <a:t> не прошедшие ГИА</a:t>
            </a:r>
          </a:p>
          <a:p>
            <a:pPr marL="446088" lvl="1" indent="0" fontAlgn="base">
              <a:spcAft>
                <a:spcPct val="0"/>
              </a:spcAft>
              <a:buClr>
                <a:srgbClr val="000000"/>
              </a:buClr>
              <a:buFont typeface="Tahoma" panose="020B0604030504040204" pitchFamily="34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</a:rPr>
              <a:t> получившие на ГИА неудовлетворительные результаты </a:t>
            </a:r>
            <a:r>
              <a:rPr lang="ru-RU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более чем по двум учебным предметам</a:t>
            </a:r>
            <a:endParaRPr lang="ru-RU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46088" lvl="1" indent="0" fontAlgn="base">
              <a:spcAft>
                <a:spcPct val="0"/>
              </a:spcAft>
              <a:buClr>
                <a:srgbClr val="000000"/>
              </a:buClr>
              <a:buFont typeface="Tahoma" panose="020B0604030504040204" pitchFamily="34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</a:rPr>
              <a:t> получившие повторно неудовлетворительный результат по одному из </a:t>
            </a:r>
            <a:r>
              <a:rPr lang="ru-RU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этих </a:t>
            </a: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</a:rPr>
              <a:t>предметов</a:t>
            </a:r>
          </a:p>
          <a:p>
            <a:pPr marL="446088" lvl="1" indent="0" fontAlgn="base">
              <a:spcBef>
                <a:spcPts val="150"/>
              </a:spcBef>
              <a:spcAft>
                <a:spcPct val="0"/>
              </a:spcAft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46088" lvl="1" indent="0" algn="ctr" fontAlgn="base">
              <a:spcBef>
                <a:spcPts val="600"/>
              </a:spcBef>
              <a:spcAft>
                <a:spcPct val="0"/>
              </a:spcAft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300" b="1" dirty="0">
                <a:solidFill>
                  <a:srgbClr val="CC3300"/>
                </a:solidFill>
                <a:latin typeface="Arial" panose="020B0604020202020204" pitchFamily="34" charset="0"/>
              </a:rPr>
              <a:t>имеют право пройти ГИА по соответствующим учебным предметам не ранее1 сентября текущего года</a:t>
            </a:r>
          </a:p>
          <a:p>
            <a:endParaRPr lang="ru-RU" sz="3300" dirty="0"/>
          </a:p>
        </p:txBody>
      </p:sp>
    </p:spTree>
    <p:extLst>
      <p:ext uri="{BB962C8B-B14F-4D97-AF65-F5344CB8AC3E}">
        <p14:creationId xmlns:p14="http://schemas.microsoft.com/office/powerpoint/2010/main" val="22502656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72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735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77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 dirty="0">
                <a:solidFill>
                  <a:srgbClr val="004846"/>
                </a:solidFill>
                <a:latin typeface="Arial" panose="020B0604020202020204" pitchFamily="34" charset="0"/>
              </a:rPr>
              <a:t>Допуск к ГИА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449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2900" indent="-338138" fontAlgn="base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47BE5-B4F2-4285-8C5B-D21487D7AE64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95536" y="1685321"/>
            <a:ext cx="8280400" cy="3110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just"/>
            <a:r>
              <a:rPr lang="ru-RU" sz="2800" b="1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К ГИА допускаются обучающиеся, не имеющие академической задолженности и в полном объеме выполнившие учебный план или индивидуальный учебный план </a:t>
            </a:r>
          </a:p>
          <a:p>
            <a:pPr algn="ctr"/>
            <a:r>
              <a:rPr lang="ru-RU" sz="28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(имеющие годовые отметки по всем учебным предметам учебного плана за IX класс не ниже удовлетворительных)</a:t>
            </a:r>
          </a:p>
        </p:txBody>
      </p:sp>
    </p:spTree>
    <p:extLst>
      <p:ext uri="{BB962C8B-B14F-4D97-AF65-F5344CB8AC3E}">
        <p14:creationId xmlns:p14="http://schemas.microsoft.com/office/powerpoint/2010/main" val="42007400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800" dirty="0" smtClean="0"/>
              <a:t>До 1 марта 2017 года обучающиеся пишут  заявление, в котором указывают предметы и формы прохождения ГИА-9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75528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-15875"/>
            <a:ext cx="7607300" cy="8255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4800" b="1">
                <a:solidFill>
                  <a:srgbClr val="004846"/>
                </a:solidFill>
                <a:latin typeface="Arial" panose="020B0604020202020204" pitchFamily="34" charset="0"/>
              </a:rPr>
              <a:t>Формы</a:t>
            </a:r>
            <a:r>
              <a:rPr lang="ru-RU">
                <a:solidFill>
                  <a:srgbClr val="004846"/>
                </a:solidFill>
                <a:latin typeface="Arial" panose="020B0604020202020204" pitchFamily="34" charset="0"/>
              </a:rPr>
              <a:t> </a:t>
            </a:r>
            <a:r>
              <a:rPr lang="ru-RU" sz="4800" b="1">
                <a:solidFill>
                  <a:srgbClr val="004846"/>
                </a:solidFill>
                <a:latin typeface="Arial" panose="020B0604020202020204" pitchFamily="34" charset="0"/>
              </a:rPr>
              <a:t>проведения</a:t>
            </a:r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A59FF-7200-42D7-B599-9C938935EFDD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79512" y="1001551"/>
            <a:ext cx="5544616" cy="2310505"/>
          </a:xfrm>
          <a:prstGeom prst="rect">
            <a:avLst/>
          </a:prstGeom>
          <a:solidFill>
            <a:schemeClr val="bg1"/>
          </a:solidFill>
          <a:ln w="9360">
            <a:solidFill>
              <a:srgbClr val="003399"/>
            </a:solidFill>
            <a:miter lim="800000"/>
            <a:headEnd/>
            <a:tailEnd/>
          </a:ln>
          <a:effectLst/>
          <a:extLst/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ctr">
              <a:spcBef>
                <a:spcPts val="1500"/>
              </a:spcBef>
            </a:pPr>
            <a:r>
              <a:rPr lang="ru-RU" sz="4800" dirty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Основной государственный экзамен - ОГЭ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951820" y="3861048"/>
            <a:ext cx="55441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1500"/>
              </a:spcBef>
            </a:pPr>
            <a:r>
              <a:rPr lang="ru-RU" sz="480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государственный выпускной экзамен – ГВЭ</a:t>
            </a:r>
            <a:endParaRPr lang="ru-RU" sz="4800" dirty="0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2012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-14288"/>
            <a:ext cx="8012112" cy="763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  <a:normAutofit/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>
                <a:solidFill>
                  <a:srgbClr val="004846"/>
                </a:solidFill>
                <a:latin typeface="Arial" panose="020B0604020202020204" pitchFamily="34" charset="0"/>
              </a:rPr>
              <a:t>Перечень предметов ГИА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9447-1FDB-4779-8736-A34007708D2B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23850" y="836613"/>
            <a:ext cx="4275827" cy="1202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r>
              <a:rPr lang="ru-RU" sz="2400" b="1" dirty="0">
                <a:solidFill>
                  <a:srgbClr val="993300"/>
                </a:solidFill>
                <a:latin typeface="Tahoma" panose="020B0604030504040204" pitchFamily="34" charset="0"/>
              </a:rPr>
              <a:t>обязательные предметы:</a:t>
            </a:r>
          </a:p>
          <a:p>
            <a:pPr>
              <a:buClr>
                <a:srgbClr val="66CCFF"/>
              </a:buClr>
              <a:buFont typeface="Tahoma" panose="020B0604030504040204" pitchFamily="34" charset="0"/>
              <a:buChar char="-"/>
            </a:pPr>
            <a:r>
              <a:rPr lang="ru-RU" sz="2400" b="1" dirty="0">
                <a:solidFill>
                  <a:srgbClr val="66CCFF"/>
                </a:solidFill>
                <a:latin typeface="Tahoma" panose="020B0604030504040204" pitchFamily="34" charset="0"/>
              </a:rPr>
              <a:t> </a:t>
            </a:r>
            <a:r>
              <a:rPr lang="ru-RU" sz="2400" b="1" dirty="0">
                <a:latin typeface="Tahoma" panose="020B0604030504040204" pitchFamily="34" charset="0"/>
              </a:rPr>
              <a:t>русский язык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b="1" dirty="0">
                <a:latin typeface="Tahoma" panose="020B0604030504040204" pitchFamily="34" charset="0"/>
              </a:rPr>
              <a:t> математика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23850" y="2028599"/>
            <a:ext cx="7776542" cy="4526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r>
              <a:rPr lang="ru-RU" sz="2400" b="1" dirty="0" smtClean="0">
                <a:solidFill>
                  <a:srgbClr val="993300"/>
                </a:solidFill>
                <a:latin typeface="Tahoma" panose="020B0604030504040204" pitchFamily="34" charset="0"/>
              </a:rPr>
              <a:t>А также 2 предмета </a:t>
            </a:r>
            <a:r>
              <a:rPr lang="ru-RU" sz="2400" b="1" dirty="0">
                <a:solidFill>
                  <a:srgbClr val="993300"/>
                </a:solidFill>
                <a:latin typeface="Tahoma" panose="020B0604030504040204" pitchFamily="34" charset="0"/>
              </a:rPr>
              <a:t>по </a:t>
            </a:r>
            <a:r>
              <a:rPr lang="ru-RU" sz="2400" b="1" dirty="0" smtClean="0">
                <a:solidFill>
                  <a:srgbClr val="993300"/>
                </a:solidFill>
                <a:latin typeface="Tahoma" panose="020B0604030504040204" pitchFamily="34" charset="0"/>
              </a:rPr>
              <a:t>выбору обучающихся</a:t>
            </a:r>
            <a:endParaRPr lang="ru-RU" sz="2400" b="1" dirty="0">
              <a:solidFill>
                <a:srgbClr val="99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  <a:p>
            <a:pPr>
              <a:buClr>
                <a:srgbClr val="66CCFF"/>
              </a:buClr>
              <a:buFont typeface="Tahoma" panose="020B0604030504040204" pitchFamily="34" charset="0"/>
              <a:buChar char="-"/>
            </a:pPr>
            <a:r>
              <a:rPr lang="ru-RU" sz="2400" b="1" dirty="0">
                <a:solidFill>
                  <a:srgbClr val="66CCFF"/>
                </a:solidFill>
                <a:latin typeface="Tahoma" panose="020B0604030504040204" pitchFamily="34" charset="0"/>
              </a:rPr>
              <a:t> </a:t>
            </a:r>
            <a:r>
              <a:rPr lang="ru-RU" sz="2400" b="1" dirty="0">
                <a:latin typeface="Tahoma" panose="020B0604030504040204" pitchFamily="34" charset="0"/>
              </a:rPr>
              <a:t>литература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b="1" dirty="0">
                <a:latin typeface="Tahoma" panose="020B0604030504040204" pitchFamily="34" charset="0"/>
              </a:rPr>
              <a:t> физика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b="1" dirty="0">
                <a:latin typeface="Tahoma" panose="020B0604030504040204" pitchFamily="34" charset="0"/>
              </a:rPr>
              <a:t> химия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b="1" dirty="0">
                <a:latin typeface="Tahoma" panose="020B0604030504040204" pitchFamily="34" charset="0"/>
              </a:rPr>
              <a:t> история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b="1" dirty="0">
                <a:latin typeface="Tahoma" panose="020B0604030504040204" pitchFamily="34" charset="0"/>
              </a:rPr>
              <a:t> биология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b="1" dirty="0">
                <a:latin typeface="Tahoma" panose="020B0604030504040204" pitchFamily="34" charset="0"/>
              </a:rPr>
              <a:t> география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b="1" dirty="0">
                <a:latin typeface="Tahoma" panose="020B0604030504040204" pitchFamily="34" charset="0"/>
              </a:rPr>
              <a:t> обществознание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b="1" dirty="0">
                <a:latin typeface="Tahoma" panose="020B0604030504040204" pitchFamily="34" charset="0"/>
              </a:rPr>
              <a:t> иностранные языки (английский, немецкий, французский, испанский)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b="1" dirty="0">
                <a:latin typeface="Tahoma" panose="020B0604030504040204" pitchFamily="34" charset="0"/>
              </a:rPr>
              <a:t> информатика и </a:t>
            </a:r>
            <a:r>
              <a:rPr lang="ru-RU" sz="2400" b="1" dirty="0" smtClean="0">
                <a:latin typeface="Tahoma" panose="020B0604030504040204" pitchFamily="34" charset="0"/>
              </a:rPr>
              <a:t>ИКТ</a:t>
            </a:r>
          </a:p>
          <a:p>
            <a:r>
              <a:rPr lang="ru-RU" sz="2400" b="1" dirty="0" smtClean="0">
                <a:latin typeface="Tahoma" panose="020B0604030504040204" pitchFamily="34" charset="0"/>
              </a:rPr>
              <a:t>НАЧАЛО ВСЕХ ЭКЗАМЕНОВ В 10.00</a:t>
            </a:r>
            <a:endParaRPr lang="ru-RU" sz="2400" b="1" dirty="0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6011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Основание для получения аттестата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dirty="0" smtClean="0"/>
              <a:t>Успешное прохождение </a:t>
            </a:r>
          </a:p>
          <a:p>
            <a:pPr marL="0" indent="0">
              <a:buNone/>
            </a:pPr>
            <a:r>
              <a:rPr lang="ru-RU" sz="5400" u="sng" dirty="0" smtClean="0"/>
              <a:t>по всем 4 сдаваемым </a:t>
            </a:r>
            <a:r>
              <a:rPr lang="ru-RU" sz="5400" dirty="0" smtClean="0"/>
              <a:t>предметам</a:t>
            </a:r>
          </a:p>
          <a:p>
            <a:pPr marL="0" indent="0">
              <a:buNone/>
            </a:pP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65808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08080"/>
                </a:solidFill>
                <a:latin typeface="Arial" panose="020B0604020202020204" pitchFamily="34" charset="0"/>
              </a:rPr>
              <a:t>Допуск в ППЭ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00628"/>
            <a:ext cx="8208912" cy="4632628"/>
          </a:xfrm>
        </p:spPr>
        <p:txBody>
          <a:bodyPr/>
          <a:lstStyle/>
          <a:p>
            <a:pPr marL="338138" indent="-338138" fontAlgn="base"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</a:rPr>
              <a:t>Участники ГИА:</a:t>
            </a:r>
          </a:p>
          <a:p>
            <a:pPr marL="738188" lvl="1" indent="-280988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Font typeface="Tahoma" panose="020B0604030504040204" pitchFamily="34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600" dirty="0">
                <a:solidFill>
                  <a:srgbClr val="000000"/>
                </a:solidFill>
                <a:latin typeface="Arial" panose="020B0604020202020204" pitchFamily="34" charset="0"/>
              </a:rPr>
              <a:t>Паспорт (подтверждение личности сопровождающим)</a:t>
            </a:r>
          </a:p>
          <a:p>
            <a:pPr marL="738188" lvl="1" indent="-280988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Font typeface="Tahoma" panose="020B0604030504040204" pitchFamily="34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600" u="sng" dirty="0">
                <a:solidFill>
                  <a:srgbClr val="000000"/>
                </a:solidFill>
                <a:latin typeface="Arial" panose="020B0604020202020204" pitchFamily="34" charset="0"/>
              </a:rPr>
              <a:t>Наличие в списке распределения (осуществляют руководитель ППЭ и руководитель ОО)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397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8275"/>
            <a:ext cx="8229600" cy="7032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000" b="1">
                <a:solidFill>
                  <a:srgbClr val="000000"/>
                </a:solidFill>
                <a:latin typeface="Arial" panose="020B0604020202020204" pitchFamily="34" charset="0"/>
              </a:rPr>
              <a:t>На столе участника:</a:t>
            </a:r>
          </a:p>
        </p:txBody>
      </p:sp>
      <p:sp>
        <p:nvSpPr>
          <p:cNvPr id="56322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539750" y="981075"/>
            <a:ext cx="8229600" cy="4032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338138" indent="-338138" fontAlgn="base">
              <a:spcBef>
                <a:spcPts val="8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Ручка-</a:t>
            </a:r>
            <a:r>
              <a:rPr lang="ru-RU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гелевая</a:t>
            </a:r>
            <a:r>
              <a:rPr lang="ru-RU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или капиллярная с чернилами черного цвета</a:t>
            </a:r>
            <a:endParaRPr lang="ru-RU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38138" indent="-338138" fontAlgn="base">
              <a:spcBef>
                <a:spcPts val="8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Документ, удостоверяющий личность</a:t>
            </a:r>
            <a:endParaRPr lang="ru-RU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38138" indent="-338138" fontAlgn="base">
              <a:spcBef>
                <a:spcPts val="8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</a:rPr>
              <a:t>Дополнительные устройства и материалы, пользование которыми разрешено на данном экзамене </a:t>
            </a:r>
          </a:p>
          <a:p>
            <a:pPr marL="338138" indent="-338138" fontAlgn="base">
              <a:spcBef>
                <a:spcPts val="8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</a:rPr>
              <a:t>Лекарство </a:t>
            </a:r>
            <a:r>
              <a:rPr lang="ru-RU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при </a:t>
            </a: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</a:rPr>
              <a:t>необходимости</a:t>
            </a:r>
          </a:p>
          <a:p>
            <a:pPr marL="338138" indent="-338138" fontAlgn="base">
              <a:spcBef>
                <a:spcPts val="8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</a:rPr>
              <a:t>Специальные технические средства для лиц с ОВЗ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FE815-9834-477D-BCE1-1A311E50227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468313" y="5229200"/>
            <a:ext cx="8064500" cy="95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ctr">
              <a:spcBef>
                <a:spcPts val="1750"/>
              </a:spcBef>
            </a:pPr>
            <a:r>
              <a:rPr lang="ru-RU" sz="2800" b="1" dirty="0">
                <a:solidFill>
                  <a:srgbClr val="FF3300"/>
                </a:solidFill>
              </a:rPr>
              <a:t>Все остальные личные вещи –                       </a:t>
            </a:r>
            <a:r>
              <a:rPr lang="ru-RU" sz="2800" b="1" dirty="0" smtClean="0">
                <a:solidFill>
                  <a:srgbClr val="FF3300"/>
                </a:solidFill>
              </a:rPr>
              <a:t> в специально отведённой аудитории</a:t>
            </a:r>
            <a:endParaRPr lang="ru-RU" sz="2800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8560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8080"/>
                </a:solidFill>
                <a:latin typeface="Times New Roman" panose="02020603050405020304" pitchFamily="18" charset="0"/>
              </a:rPr>
              <a:t>Время выполнения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38138" indent="-338138" fontAlgn="base">
              <a:spcBef>
                <a:spcPts val="65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</a:rPr>
              <a:t>Русский язык, математика, литература – 235 </a:t>
            </a: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минут (3часа 55 минут)</a:t>
            </a:r>
            <a:endParaRPr lang="ru-RU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38138" indent="-338138" fontAlgn="base">
              <a:spcBef>
                <a:spcPts val="65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</a:rPr>
              <a:t>Физика, история, обществознание, </a:t>
            </a:r>
            <a:r>
              <a:rPr lang="ru-RU" sz="2800" dirty="0">
                <a:latin typeface="Arial" panose="020B0604020202020204" pitchFamily="34" charset="0"/>
              </a:rPr>
              <a:t>биология</a:t>
            </a:r>
            <a:r>
              <a:rPr lang="ru-RU" sz="2800" dirty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</a:rPr>
              <a:t>– 180 </a:t>
            </a: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минут (3 часа)</a:t>
            </a:r>
            <a:endParaRPr lang="ru-RU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38138" indent="-338138" fontAlgn="base">
              <a:spcBef>
                <a:spcPts val="65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</a:rPr>
              <a:t>Информатика и ИКТ – 150 </a:t>
            </a: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минут (2часа 30 минут)</a:t>
            </a:r>
            <a:endParaRPr lang="ru-RU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38138" indent="-338138" fontAlgn="base">
              <a:spcBef>
                <a:spcPts val="65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Химия, география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</a:rPr>
              <a:t>, – 120 </a:t>
            </a: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минут (2 часа)</a:t>
            </a:r>
            <a:endParaRPr lang="ru-RU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38138" indent="-338138" fontAlgn="base">
              <a:spcBef>
                <a:spcPts val="65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</a:rPr>
              <a:t>Иностранный язык – 120+15 </a:t>
            </a: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минут (2 часа + 15 минут)</a:t>
            </a:r>
            <a:endParaRPr lang="ru-RU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625796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693</Words>
  <Application>Microsoft Office PowerPoint</Application>
  <PresentationFormat>Экран (4:3)</PresentationFormat>
  <Paragraphs>122</Paragraphs>
  <Slides>17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Углы</vt:lpstr>
      <vt:lpstr>Презентация PowerPoint</vt:lpstr>
      <vt:lpstr>Допуск к ГИА</vt:lpstr>
      <vt:lpstr>Презентация PowerPoint</vt:lpstr>
      <vt:lpstr>Формы проведения</vt:lpstr>
      <vt:lpstr>Перечень предметов ГИА</vt:lpstr>
      <vt:lpstr>Основание для получения аттестата</vt:lpstr>
      <vt:lpstr>Допуск в ППЭ</vt:lpstr>
      <vt:lpstr>На столе участника:</vt:lpstr>
      <vt:lpstr>Время выполнения работы</vt:lpstr>
      <vt:lpstr>чем разрешено пользоваться </vt:lpstr>
      <vt:lpstr>чем разрешено пользоваться</vt:lpstr>
      <vt:lpstr>Проект расписания ГИА-9         2017</vt:lpstr>
      <vt:lpstr>Проект расписания ГИА-9         2017</vt:lpstr>
      <vt:lpstr>Презентация PowerPoint</vt:lpstr>
      <vt:lpstr>Презентация PowerPoint</vt:lpstr>
      <vt:lpstr>Не прошедшие ГИА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Учитель</cp:lastModifiedBy>
  <cp:revision>10</cp:revision>
  <dcterms:created xsi:type="dcterms:W3CDTF">2016-10-19T11:36:19Z</dcterms:created>
  <dcterms:modified xsi:type="dcterms:W3CDTF">2017-02-13T13:10:18Z</dcterms:modified>
</cp:coreProperties>
</file>